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60" r:id="rId3"/>
    <p:sldId id="272" r:id="rId4"/>
    <p:sldId id="276" r:id="rId5"/>
    <p:sldId id="257" r:id="rId6"/>
    <p:sldId id="278" r:id="rId7"/>
    <p:sldId id="273" r:id="rId8"/>
    <p:sldId id="277"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8927" autoAdjust="0"/>
  </p:normalViewPr>
  <p:slideViewPr>
    <p:cSldViewPr>
      <p:cViewPr varScale="1">
        <p:scale>
          <a:sx n="54" d="100"/>
          <a:sy n="54" d="100"/>
        </p:scale>
        <p:origin x="1640" y="3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AC7F045-5062-4A22-8707-571A22683200}" type="datetimeFigureOut">
              <a:rPr lang="en-US" smtClean="0"/>
              <a:t>3/1/2021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D17BFEA-C58C-4544-81AC-FF633D2CBF72}" type="slidenum">
              <a:rPr lang="en-US" smtClean="0"/>
              <a:t>‹#›</a:t>
            </a:fld>
            <a:endParaRPr lang="en-US"/>
          </a:p>
        </p:txBody>
      </p:sp>
    </p:spTree>
    <p:extLst>
      <p:ext uri="{BB962C8B-B14F-4D97-AF65-F5344CB8AC3E}">
        <p14:creationId xmlns:p14="http://schemas.microsoft.com/office/powerpoint/2010/main" val="6140394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200000"/>
              </a:lnSpc>
            </a:pPr>
            <a:r>
              <a:rPr lang="en-US" dirty="0" smtClean="0">
                <a:solidFill>
                  <a:schemeClr val="tx1"/>
                </a:solidFill>
                <a:latin typeface="Constantia" panose="02030602050306030303" pitchFamily="18" charset="0"/>
              </a:rPr>
              <a:t>Insurers use a variety of financial ratios that are broadly placed in two categories. The first category is the underwriting ratios and include the loss ratio, expense ratio, combined ratio, and ratio of net written premiums to policyholder surplus. The second category is the profitability ratios and include return on revenues, return on assets, and return on equity.</a:t>
            </a:r>
          </a:p>
          <a:p>
            <a:endParaRPr lang="en-US" dirty="0"/>
          </a:p>
        </p:txBody>
      </p:sp>
      <p:sp>
        <p:nvSpPr>
          <p:cNvPr id="4" name="Slide Number Placeholder 3"/>
          <p:cNvSpPr>
            <a:spLocks noGrp="1"/>
          </p:cNvSpPr>
          <p:nvPr>
            <p:ph type="sldNum" sz="quarter" idx="10"/>
          </p:nvPr>
        </p:nvSpPr>
        <p:spPr/>
        <p:txBody>
          <a:bodyPr/>
          <a:lstStyle/>
          <a:p>
            <a:fld id="{4D17BFEA-C58C-4544-81AC-FF633D2CBF72}" type="slidenum">
              <a:rPr lang="en-US" smtClean="0"/>
              <a:t>2</a:t>
            </a:fld>
            <a:endParaRPr lang="en-US"/>
          </a:p>
        </p:txBody>
      </p:sp>
    </p:spTree>
    <p:extLst>
      <p:ext uri="{BB962C8B-B14F-4D97-AF65-F5344CB8AC3E}">
        <p14:creationId xmlns:p14="http://schemas.microsoft.com/office/powerpoint/2010/main" val="28262060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Insurers calculate the loss ratio by dividing loss adjustments expenses by premiums earned. This shows the percentage of payments that are being settled with recipients. The lower the ratio the better. Higher ratios shows that the firm needs to improve its risk management policies to reduce payouts.</a:t>
            </a:r>
          </a:p>
          <a:p>
            <a:endParaRPr lang="en-US" dirty="0"/>
          </a:p>
        </p:txBody>
      </p:sp>
      <p:sp>
        <p:nvSpPr>
          <p:cNvPr id="4" name="Slide Number Placeholder 3"/>
          <p:cNvSpPr>
            <a:spLocks noGrp="1"/>
          </p:cNvSpPr>
          <p:nvPr>
            <p:ph type="sldNum" sz="quarter" idx="10"/>
          </p:nvPr>
        </p:nvSpPr>
        <p:spPr/>
        <p:txBody>
          <a:bodyPr/>
          <a:lstStyle/>
          <a:p>
            <a:fld id="{4D17BFEA-C58C-4544-81AC-FF633D2CBF72}" type="slidenum">
              <a:rPr lang="en-US" smtClean="0"/>
              <a:t>3</a:t>
            </a:fld>
            <a:endParaRPr lang="en-US"/>
          </a:p>
        </p:txBody>
      </p:sp>
    </p:spTree>
    <p:extLst>
      <p:ext uri="{BB962C8B-B14F-4D97-AF65-F5344CB8AC3E}">
        <p14:creationId xmlns:p14="http://schemas.microsoft.com/office/powerpoint/2010/main" val="24269283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50000"/>
              </a:lnSpc>
            </a:pPr>
            <a:r>
              <a:rPr lang="en-US" sz="1200" dirty="0" smtClean="0">
                <a:latin typeface="Constantia" panose="02030602050306030303" pitchFamily="18" charset="0"/>
              </a:rPr>
              <a:t>The expense ratio is realized by dividing the firm’s underwriting expenses by the total premiums. The lower the expense ratio, the better because it indicates more profits for the insurer. The combined ratio is a measure of the operating expenses and claims losses against the premiums paid by clients. A combined ratio that is below 100 percent shows the firm’s efficiency and profitability.</a:t>
            </a:r>
          </a:p>
          <a:p>
            <a:endParaRPr lang="en-US" dirty="0"/>
          </a:p>
        </p:txBody>
      </p:sp>
      <p:sp>
        <p:nvSpPr>
          <p:cNvPr id="4" name="Slide Number Placeholder 3"/>
          <p:cNvSpPr>
            <a:spLocks noGrp="1"/>
          </p:cNvSpPr>
          <p:nvPr>
            <p:ph type="sldNum" sz="quarter" idx="10"/>
          </p:nvPr>
        </p:nvSpPr>
        <p:spPr/>
        <p:txBody>
          <a:bodyPr/>
          <a:lstStyle/>
          <a:p>
            <a:fld id="{4D17BFEA-C58C-4544-81AC-FF633D2CBF72}" type="slidenum">
              <a:rPr lang="en-US" smtClean="0"/>
              <a:t>4</a:t>
            </a:fld>
            <a:endParaRPr lang="en-US"/>
          </a:p>
        </p:txBody>
      </p:sp>
    </p:spTree>
    <p:extLst>
      <p:ext uri="{BB962C8B-B14F-4D97-AF65-F5344CB8AC3E}">
        <p14:creationId xmlns:p14="http://schemas.microsoft.com/office/powerpoint/2010/main" val="9002752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The ratio of net written premiums to policyholder surplus measures the firm’s level of capital surplus that is needed to write premiums. For instance, a ratio of 0.90 to 1 indicates that the firm is writing less than one dollar worth of premium for every $1 surplus.</a:t>
            </a:r>
          </a:p>
          <a:p>
            <a:endParaRPr lang="en-US" dirty="0"/>
          </a:p>
        </p:txBody>
      </p:sp>
      <p:sp>
        <p:nvSpPr>
          <p:cNvPr id="4" name="Slide Number Placeholder 3"/>
          <p:cNvSpPr>
            <a:spLocks noGrp="1"/>
          </p:cNvSpPr>
          <p:nvPr>
            <p:ph type="sldNum" sz="quarter" idx="10"/>
          </p:nvPr>
        </p:nvSpPr>
        <p:spPr/>
        <p:txBody>
          <a:bodyPr/>
          <a:lstStyle/>
          <a:p>
            <a:fld id="{4D17BFEA-C58C-4544-81AC-FF633D2CBF72}" type="slidenum">
              <a:rPr lang="en-US" smtClean="0"/>
              <a:t>5</a:t>
            </a:fld>
            <a:endParaRPr lang="en-US"/>
          </a:p>
        </p:txBody>
      </p:sp>
    </p:spTree>
    <p:extLst>
      <p:ext uri="{BB962C8B-B14F-4D97-AF65-F5344CB8AC3E}">
        <p14:creationId xmlns:p14="http://schemas.microsoft.com/office/powerpoint/2010/main" val="28800985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return on revenues shows the firm’s profits after all taxes and expenses are paid. The return on assets is calculated by dividing the net operating income with the mean average assets. It shows the profitability on the existing assets. The return on equity shows the net profits given to shareholders. It calculated by dividing net operating income with average common equity.</a:t>
            </a:r>
          </a:p>
          <a:p>
            <a:endParaRPr lang="en-US" dirty="0"/>
          </a:p>
        </p:txBody>
      </p:sp>
      <p:sp>
        <p:nvSpPr>
          <p:cNvPr id="4" name="Slide Number Placeholder 3"/>
          <p:cNvSpPr>
            <a:spLocks noGrp="1"/>
          </p:cNvSpPr>
          <p:nvPr>
            <p:ph type="sldNum" sz="quarter" idx="10"/>
          </p:nvPr>
        </p:nvSpPr>
        <p:spPr/>
        <p:txBody>
          <a:bodyPr/>
          <a:lstStyle/>
          <a:p>
            <a:fld id="{4D17BFEA-C58C-4544-81AC-FF633D2CBF72}" type="slidenum">
              <a:rPr lang="en-US" smtClean="0"/>
              <a:t>6</a:t>
            </a:fld>
            <a:endParaRPr lang="en-US"/>
          </a:p>
        </p:txBody>
      </p:sp>
    </p:spTree>
    <p:extLst>
      <p:ext uri="{BB962C8B-B14F-4D97-AF65-F5344CB8AC3E}">
        <p14:creationId xmlns:p14="http://schemas.microsoft.com/office/powerpoint/2010/main" val="17375340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underwriting ratios are crucial in showing the losses and underwriting expenses relate to the premiums paid by clients. When the losses that are settled and the expenses are lower than the premiums paid is an indication that the insurance firm is profitable. The profitability ratios are used to establish the palatability of insurance investment in terms of return on owner’s investment and the firm’s assets.</a:t>
            </a:r>
          </a:p>
          <a:p>
            <a:endParaRPr lang="en-US" dirty="0"/>
          </a:p>
        </p:txBody>
      </p:sp>
      <p:sp>
        <p:nvSpPr>
          <p:cNvPr id="4" name="Slide Number Placeholder 3"/>
          <p:cNvSpPr>
            <a:spLocks noGrp="1"/>
          </p:cNvSpPr>
          <p:nvPr>
            <p:ph type="sldNum" sz="quarter" idx="10"/>
          </p:nvPr>
        </p:nvSpPr>
        <p:spPr/>
        <p:txBody>
          <a:bodyPr/>
          <a:lstStyle/>
          <a:p>
            <a:fld id="{4D17BFEA-C58C-4544-81AC-FF633D2CBF72}" type="slidenum">
              <a:rPr lang="en-US" smtClean="0"/>
              <a:t>7</a:t>
            </a:fld>
            <a:endParaRPr lang="en-US"/>
          </a:p>
        </p:txBody>
      </p:sp>
    </p:spTree>
    <p:extLst>
      <p:ext uri="{BB962C8B-B14F-4D97-AF65-F5344CB8AC3E}">
        <p14:creationId xmlns:p14="http://schemas.microsoft.com/office/powerpoint/2010/main" val="34398034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D17BFEA-C58C-4544-81AC-FF633D2CBF72}" type="slidenum">
              <a:rPr lang="en-US" smtClean="0"/>
              <a:t>8</a:t>
            </a:fld>
            <a:endParaRPr lang="en-US"/>
          </a:p>
        </p:txBody>
      </p:sp>
    </p:spTree>
    <p:extLst>
      <p:ext uri="{BB962C8B-B14F-4D97-AF65-F5344CB8AC3E}">
        <p14:creationId xmlns:p14="http://schemas.microsoft.com/office/powerpoint/2010/main" val="103974882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C8CC61A1-B318-4E0F-883F-4CA1833B207D}" type="datetimeFigureOut">
              <a:rPr lang="en-US" smtClean="0"/>
              <a:t>3/1/2021</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26E19000-C3AE-469E-92AA-9B6C11002129}" type="slidenum">
              <a:rPr lang="en-US" smtClean="0"/>
              <a:t>‹#›</a:t>
            </a:fld>
            <a:endParaRPr lang="en-US"/>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CC61A1-B318-4E0F-883F-4CA1833B207D}" type="datetimeFigureOut">
              <a:rPr lang="en-US" smtClean="0"/>
              <a:t>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E19000-C3AE-469E-92AA-9B6C11002129}" type="slidenum">
              <a:rPr lang="en-US" smtClean="0"/>
              <a:t>‹#›</a:t>
            </a:fld>
            <a:endParaRPr lang="en-US"/>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CC61A1-B318-4E0F-883F-4CA1833B207D}" type="datetimeFigureOut">
              <a:rPr lang="en-US" smtClean="0"/>
              <a:t>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E19000-C3AE-469E-92AA-9B6C11002129}" type="slidenum">
              <a:rPr lang="en-US" smtClean="0"/>
              <a:t>‹#›</a:t>
            </a:fld>
            <a:endParaRPr lang="en-US"/>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CC61A1-B318-4E0F-883F-4CA1833B207D}" type="datetimeFigureOut">
              <a:rPr lang="en-US" smtClean="0"/>
              <a:t>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E19000-C3AE-469E-92AA-9B6C11002129}" type="slidenum">
              <a:rPr lang="en-US" smtClean="0"/>
              <a:t>‹#›</a:t>
            </a:fld>
            <a:endParaRPr lang="en-US"/>
          </a:p>
        </p:txBody>
      </p:sp>
      <p:sp>
        <p:nvSpPr>
          <p:cNvPr id="11" name="Title 10"/>
          <p:cNvSpPr>
            <a:spLocks noGrp="1"/>
          </p:cNvSpPr>
          <p:nvPr>
            <p:ph type="title"/>
          </p:nvPr>
        </p:nvSpPr>
        <p:spPr/>
        <p:txBody>
          <a:bodyPr/>
          <a:lstStyle/>
          <a:p>
            <a:r>
              <a:rPr lang="en-US" smtClean="0"/>
              <a:t>Click to edit Master title style</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8CC61A1-B318-4E0F-883F-4CA1833B207D}" type="datetimeFigureOut">
              <a:rPr lang="en-US" smtClean="0"/>
              <a:t>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E19000-C3AE-469E-92AA-9B6C11002129}"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8CC61A1-B318-4E0F-883F-4CA1833B207D}" type="datetimeFigureOut">
              <a:rPr lang="en-US" smtClean="0"/>
              <a:t>3/1/2021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E19000-C3AE-469E-92AA-9B6C11002129}" type="slidenum">
              <a:rPr lang="en-US" smtClean="0"/>
              <a:t>‹#›</a:t>
            </a:fld>
            <a:endParaRPr lang="en-US"/>
          </a:p>
        </p:txBody>
      </p:sp>
      <p:sp>
        <p:nvSpPr>
          <p:cNvPr id="12" name="Title 1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8CC61A1-B318-4E0F-883F-4CA1833B207D}" type="datetimeFigureOut">
              <a:rPr lang="en-US" smtClean="0"/>
              <a:t>3/1/2021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6E19000-C3AE-469E-92AA-9B6C11002129}" type="slidenum">
              <a:rPr lang="en-US" smtClean="0"/>
              <a:t>‹#›</a:t>
            </a:fld>
            <a:endParaRPr lang="en-US"/>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8CC61A1-B318-4E0F-883F-4CA1833B207D}" type="datetimeFigureOut">
              <a:rPr lang="en-US" smtClean="0"/>
              <a:t>3/1/2021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6E19000-C3AE-469E-92AA-9B6C11002129}" type="slidenum">
              <a:rPr lang="en-US" smtClean="0"/>
              <a:t>‹#›</a:t>
            </a:fld>
            <a:endParaRPr lang="en-US"/>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CC61A1-B318-4E0F-883F-4CA1833B207D}" type="datetimeFigureOut">
              <a:rPr lang="en-US" smtClean="0"/>
              <a:t>3/1/2021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6E19000-C3AE-469E-92AA-9B6C1100212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n-US" smtClean="0"/>
              <a:t>Click to edit Master title style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8CC61A1-B318-4E0F-883F-4CA1833B207D}" type="datetimeFigureOut">
              <a:rPr lang="en-US" smtClean="0"/>
              <a:t>3/1/2021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E19000-C3AE-469E-92AA-9B6C1100212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n-US" smtClean="0"/>
              <a:t>Click to edit Master title style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8CC61A1-B318-4E0F-883F-4CA1833B207D}" type="datetimeFigureOut">
              <a:rPr lang="en-US" smtClean="0"/>
              <a:t>3/1/2021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E19000-C3AE-469E-92AA-9B6C1100212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C8CC61A1-B318-4E0F-883F-4CA1833B207D}" type="datetimeFigureOut">
              <a:rPr lang="en-US" smtClean="0"/>
              <a:t>3/1/2021</a:t>
            </a:fld>
            <a:endParaRPr lang="en-US"/>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26E19000-C3AE-469E-92AA-9B6C1100212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15616" y="1340768"/>
            <a:ext cx="6777318" cy="1731982"/>
          </a:xfrm>
        </p:spPr>
        <p:txBody>
          <a:bodyPr/>
          <a:lstStyle/>
          <a:p>
            <a:r>
              <a:rPr lang="en-US" dirty="0" smtClean="0"/>
              <a:t>Financial Ratios </a:t>
            </a:r>
            <a:r>
              <a:rPr lang="en-US" dirty="0" smtClean="0"/>
              <a:t>Used by I</a:t>
            </a:r>
            <a:r>
              <a:rPr lang="en-US" dirty="0" smtClean="0"/>
              <a:t>nsurers</a:t>
            </a:r>
            <a:endParaRPr lang="en-US" dirty="0"/>
          </a:p>
        </p:txBody>
      </p:sp>
      <p:sp>
        <p:nvSpPr>
          <p:cNvPr id="3" name="Subtitle 2"/>
          <p:cNvSpPr>
            <a:spLocks noGrp="1"/>
          </p:cNvSpPr>
          <p:nvPr>
            <p:ph type="subTitle" idx="1"/>
          </p:nvPr>
        </p:nvSpPr>
        <p:spPr/>
        <p:txBody>
          <a:bodyPr/>
          <a:lstStyle/>
          <a:p>
            <a:r>
              <a:rPr lang="en-US" dirty="0" smtClean="0"/>
              <a:t>Student Name</a:t>
            </a:r>
            <a:endParaRPr lang="en-US" dirty="0" smtClean="0"/>
          </a:p>
          <a:p>
            <a:r>
              <a:rPr lang="en-US" dirty="0" smtClean="0"/>
              <a:t>Institution of Affiliation</a:t>
            </a:r>
            <a:endParaRPr lang="en-US" dirty="0"/>
          </a:p>
        </p:txBody>
      </p:sp>
    </p:spTree>
    <p:extLst>
      <p:ext uri="{BB962C8B-B14F-4D97-AF65-F5344CB8AC3E}">
        <p14:creationId xmlns:p14="http://schemas.microsoft.com/office/powerpoint/2010/main" val="12355427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2132857"/>
            <a:ext cx="8712967" cy="4536504"/>
          </a:xfrm>
        </p:spPr>
        <p:txBody>
          <a:bodyPr>
            <a:normAutofit fontScale="92500" lnSpcReduction="20000"/>
          </a:bodyPr>
          <a:lstStyle/>
          <a:p>
            <a:pPr>
              <a:lnSpc>
                <a:spcPct val="200000"/>
              </a:lnSpc>
            </a:pPr>
            <a:r>
              <a:rPr lang="en-US" dirty="0" smtClean="0">
                <a:solidFill>
                  <a:schemeClr val="tx1"/>
                </a:solidFill>
                <a:latin typeface="Constantia" panose="02030602050306030303" pitchFamily="18" charset="0"/>
              </a:rPr>
              <a:t>Insurers use a variety of financial ratios that are broadly placed in two categories.</a:t>
            </a:r>
          </a:p>
          <a:p>
            <a:pPr>
              <a:lnSpc>
                <a:spcPct val="200000"/>
              </a:lnSpc>
            </a:pPr>
            <a:r>
              <a:rPr lang="en-US" dirty="0" smtClean="0">
                <a:solidFill>
                  <a:schemeClr val="tx1"/>
                </a:solidFill>
                <a:latin typeface="Constantia" panose="02030602050306030303" pitchFamily="18" charset="0"/>
              </a:rPr>
              <a:t>The first category is the underwriting ratios and include the loss ratio, expense ratio, </a:t>
            </a:r>
            <a:r>
              <a:rPr lang="en-US" dirty="0">
                <a:solidFill>
                  <a:schemeClr val="tx1"/>
                </a:solidFill>
                <a:latin typeface="Constantia" panose="02030602050306030303" pitchFamily="18" charset="0"/>
              </a:rPr>
              <a:t>combined ratio, and </a:t>
            </a:r>
            <a:r>
              <a:rPr lang="en-US" dirty="0" smtClean="0">
                <a:solidFill>
                  <a:schemeClr val="tx1"/>
                </a:solidFill>
                <a:latin typeface="Constantia" panose="02030602050306030303" pitchFamily="18" charset="0"/>
              </a:rPr>
              <a:t>ratio </a:t>
            </a:r>
            <a:r>
              <a:rPr lang="en-US" dirty="0">
                <a:solidFill>
                  <a:schemeClr val="tx1"/>
                </a:solidFill>
                <a:latin typeface="Constantia" panose="02030602050306030303" pitchFamily="18" charset="0"/>
              </a:rPr>
              <a:t>of </a:t>
            </a:r>
            <a:r>
              <a:rPr lang="en-US" dirty="0" smtClean="0">
                <a:solidFill>
                  <a:schemeClr val="tx1"/>
                </a:solidFill>
                <a:latin typeface="Constantia" panose="02030602050306030303" pitchFamily="18" charset="0"/>
              </a:rPr>
              <a:t>net written premiums to policyholder surplus.</a:t>
            </a:r>
          </a:p>
          <a:p>
            <a:pPr>
              <a:lnSpc>
                <a:spcPct val="200000"/>
              </a:lnSpc>
            </a:pPr>
            <a:r>
              <a:rPr lang="en-US" dirty="0" smtClean="0">
                <a:solidFill>
                  <a:schemeClr val="tx1"/>
                </a:solidFill>
                <a:latin typeface="Constantia" panose="02030602050306030303" pitchFamily="18" charset="0"/>
              </a:rPr>
              <a:t>The second category is the profitability ratios </a:t>
            </a:r>
            <a:r>
              <a:rPr lang="en-US" dirty="0">
                <a:solidFill>
                  <a:schemeClr val="tx1"/>
                </a:solidFill>
                <a:latin typeface="Constantia" panose="02030602050306030303" pitchFamily="18" charset="0"/>
              </a:rPr>
              <a:t>and include </a:t>
            </a:r>
            <a:r>
              <a:rPr lang="en-US" dirty="0" smtClean="0">
                <a:solidFill>
                  <a:schemeClr val="tx1"/>
                </a:solidFill>
                <a:latin typeface="Constantia" panose="02030602050306030303" pitchFamily="18" charset="0"/>
              </a:rPr>
              <a:t>return on revenues, return on assets, and return on equity.</a:t>
            </a:r>
            <a:endParaRPr lang="en-US" dirty="0" smtClean="0">
              <a:solidFill>
                <a:schemeClr val="tx1"/>
              </a:solidFill>
              <a:latin typeface="Constantia" panose="02030602050306030303" pitchFamily="18" charset="0"/>
            </a:endParaRPr>
          </a:p>
        </p:txBody>
      </p:sp>
      <p:sp>
        <p:nvSpPr>
          <p:cNvPr id="2" name="Title 1"/>
          <p:cNvSpPr>
            <a:spLocks noGrp="1"/>
          </p:cNvSpPr>
          <p:nvPr>
            <p:ph type="title"/>
          </p:nvPr>
        </p:nvSpPr>
        <p:spPr/>
        <p:txBody>
          <a:bodyPr/>
          <a:lstStyle/>
          <a:p>
            <a:r>
              <a:rPr lang="en-US" sz="4400" dirty="0" smtClean="0"/>
              <a:t>Ratios Used by Insurers</a:t>
            </a:r>
            <a:endParaRPr lang="en-US" sz="4400" dirty="0"/>
          </a:p>
        </p:txBody>
      </p:sp>
    </p:spTree>
    <p:extLst>
      <p:ext uri="{BB962C8B-B14F-4D97-AF65-F5344CB8AC3E}">
        <p14:creationId xmlns:p14="http://schemas.microsoft.com/office/powerpoint/2010/main" val="10286668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772816"/>
            <a:ext cx="8784975" cy="5085184"/>
          </a:xfrm>
        </p:spPr>
        <p:txBody>
          <a:bodyPr>
            <a:normAutofit fontScale="92500"/>
          </a:bodyPr>
          <a:lstStyle/>
          <a:p>
            <a:pPr>
              <a:lnSpc>
                <a:spcPct val="200000"/>
              </a:lnSpc>
            </a:pPr>
            <a:r>
              <a:rPr lang="en-US" dirty="0" smtClean="0">
                <a:latin typeface="Constantia" panose="02030602050306030303" pitchFamily="18" charset="0"/>
              </a:rPr>
              <a:t>Insurers calculate the </a:t>
            </a:r>
            <a:r>
              <a:rPr lang="en-US" dirty="0">
                <a:latin typeface="Constantia" panose="02030602050306030303" pitchFamily="18" charset="0"/>
              </a:rPr>
              <a:t>loss ratio by dividing loss adjustments expenses by premiums earned</a:t>
            </a:r>
            <a:r>
              <a:rPr lang="en-US" dirty="0" smtClean="0">
                <a:latin typeface="Constantia" panose="02030602050306030303" pitchFamily="18" charset="0"/>
              </a:rPr>
              <a:t>.</a:t>
            </a:r>
          </a:p>
          <a:p>
            <a:pPr>
              <a:lnSpc>
                <a:spcPct val="200000"/>
              </a:lnSpc>
            </a:pPr>
            <a:r>
              <a:rPr lang="en-US" dirty="0" smtClean="0">
                <a:latin typeface="Constantia" panose="02030602050306030303" pitchFamily="18" charset="0"/>
              </a:rPr>
              <a:t>This shows the percentage of payments that are being settled with recipients.</a:t>
            </a:r>
          </a:p>
          <a:p>
            <a:pPr>
              <a:lnSpc>
                <a:spcPct val="200000"/>
              </a:lnSpc>
            </a:pPr>
            <a:r>
              <a:rPr lang="en-US" dirty="0" smtClean="0">
                <a:latin typeface="Constantia" panose="02030602050306030303" pitchFamily="18" charset="0"/>
              </a:rPr>
              <a:t>The lower the ratio the better.</a:t>
            </a:r>
          </a:p>
          <a:p>
            <a:pPr>
              <a:lnSpc>
                <a:spcPct val="200000"/>
              </a:lnSpc>
            </a:pPr>
            <a:r>
              <a:rPr lang="en-US" dirty="0" smtClean="0">
                <a:latin typeface="Constantia" panose="02030602050306030303" pitchFamily="18" charset="0"/>
              </a:rPr>
              <a:t>Higher ratios shows that the firm needs to improve its risk management policies to reduce payouts.</a:t>
            </a:r>
            <a:endParaRPr lang="en-US" dirty="0">
              <a:latin typeface="Constantia" panose="02030602050306030303" pitchFamily="18" charset="0"/>
            </a:endParaRPr>
          </a:p>
        </p:txBody>
      </p:sp>
      <p:sp>
        <p:nvSpPr>
          <p:cNvPr id="3" name="Title 2"/>
          <p:cNvSpPr>
            <a:spLocks noGrp="1"/>
          </p:cNvSpPr>
          <p:nvPr>
            <p:ph type="title"/>
          </p:nvPr>
        </p:nvSpPr>
        <p:spPr/>
        <p:txBody>
          <a:bodyPr/>
          <a:lstStyle/>
          <a:p>
            <a:r>
              <a:rPr lang="en-US" sz="4400" dirty="0"/>
              <a:t> </a:t>
            </a:r>
            <a:r>
              <a:rPr lang="en-US" sz="4400" dirty="0" smtClean="0"/>
              <a:t>Underwriting Ratios</a:t>
            </a:r>
            <a:endParaRPr lang="en-US" sz="4400" dirty="0"/>
          </a:p>
        </p:txBody>
      </p:sp>
    </p:spTree>
    <p:extLst>
      <p:ext uri="{BB962C8B-B14F-4D97-AF65-F5344CB8AC3E}">
        <p14:creationId xmlns:p14="http://schemas.microsoft.com/office/powerpoint/2010/main" val="41514390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988840"/>
            <a:ext cx="9144000" cy="4869159"/>
          </a:xfrm>
        </p:spPr>
        <p:txBody>
          <a:bodyPr>
            <a:normAutofit/>
          </a:bodyPr>
          <a:lstStyle/>
          <a:p>
            <a:pPr>
              <a:lnSpc>
                <a:spcPct val="150000"/>
              </a:lnSpc>
            </a:pPr>
            <a:r>
              <a:rPr lang="en-US" sz="2200" dirty="0" smtClean="0">
                <a:latin typeface="Constantia" panose="02030602050306030303" pitchFamily="18" charset="0"/>
              </a:rPr>
              <a:t>The expense ratio is realized by dividing the firm’s underwriting expenses by the total premiums.</a:t>
            </a:r>
          </a:p>
          <a:p>
            <a:pPr>
              <a:lnSpc>
                <a:spcPct val="150000"/>
              </a:lnSpc>
            </a:pPr>
            <a:r>
              <a:rPr lang="en-US" sz="2200" dirty="0" smtClean="0">
                <a:latin typeface="Constantia" panose="02030602050306030303" pitchFamily="18" charset="0"/>
              </a:rPr>
              <a:t>The lower the expense ratio, the better because it indicates more profits for the insurer.</a:t>
            </a:r>
          </a:p>
          <a:p>
            <a:pPr>
              <a:lnSpc>
                <a:spcPct val="150000"/>
              </a:lnSpc>
            </a:pPr>
            <a:r>
              <a:rPr lang="en-US" sz="2200" dirty="0" smtClean="0">
                <a:latin typeface="Constantia" panose="02030602050306030303" pitchFamily="18" charset="0"/>
              </a:rPr>
              <a:t>The combined ratio is a measure of the operating expenses and claims losses against the premiums paid by clients.</a:t>
            </a:r>
          </a:p>
          <a:p>
            <a:pPr>
              <a:lnSpc>
                <a:spcPct val="150000"/>
              </a:lnSpc>
            </a:pPr>
            <a:r>
              <a:rPr lang="en-US" sz="2200" dirty="0" smtClean="0">
                <a:latin typeface="Constantia" panose="02030602050306030303" pitchFamily="18" charset="0"/>
              </a:rPr>
              <a:t>A combined ratio that is below 100 percent shows the firm’s efficiency and profitability.</a:t>
            </a:r>
            <a:endParaRPr lang="en-US" sz="2200" dirty="0">
              <a:latin typeface="Constantia" panose="02030602050306030303" pitchFamily="18" charset="0"/>
            </a:endParaRPr>
          </a:p>
        </p:txBody>
      </p:sp>
      <p:sp>
        <p:nvSpPr>
          <p:cNvPr id="3" name="Title 2"/>
          <p:cNvSpPr>
            <a:spLocks noGrp="1"/>
          </p:cNvSpPr>
          <p:nvPr>
            <p:ph type="title"/>
          </p:nvPr>
        </p:nvSpPr>
        <p:spPr>
          <a:xfrm>
            <a:off x="0" y="570156"/>
            <a:ext cx="9144000" cy="1054250"/>
          </a:xfrm>
        </p:spPr>
        <p:txBody>
          <a:bodyPr/>
          <a:lstStyle/>
          <a:p>
            <a:r>
              <a:rPr lang="en-US" sz="4400" dirty="0"/>
              <a:t>Underwriting </a:t>
            </a:r>
            <a:r>
              <a:rPr lang="en-US" sz="4400" dirty="0" smtClean="0"/>
              <a:t>Ratios Cont…</a:t>
            </a:r>
            <a:endParaRPr lang="en-US" sz="4400" dirty="0"/>
          </a:p>
        </p:txBody>
      </p:sp>
    </p:spTree>
    <p:extLst>
      <p:ext uri="{BB962C8B-B14F-4D97-AF65-F5344CB8AC3E}">
        <p14:creationId xmlns:p14="http://schemas.microsoft.com/office/powerpoint/2010/main" val="25868744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1772816"/>
            <a:ext cx="8856983" cy="4968553"/>
          </a:xfrm>
        </p:spPr>
        <p:txBody>
          <a:bodyPr>
            <a:noAutofit/>
          </a:bodyPr>
          <a:lstStyle/>
          <a:p>
            <a:pPr>
              <a:lnSpc>
                <a:spcPct val="200000"/>
              </a:lnSpc>
            </a:pPr>
            <a:r>
              <a:rPr lang="en-US" dirty="0" smtClean="0">
                <a:latin typeface="Constantia" panose="02030602050306030303" pitchFamily="18" charset="0"/>
              </a:rPr>
              <a:t> The </a:t>
            </a:r>
            <a:r>
              <a:rPr lang="en-US" dirty="0" smtClean="0">
                <a:latin typeface="Constantia" panose="02030602050306030303" pitchFamily="18" charset="0"/>
              </a:rPr>
              <a:t>ratio of net written premiums to policyholder surplus measures the firm’s level of capital surplus that is needed to write premiums.</a:t>
            </a:r>
          </a:p>
          <a:p>
            <a:pPr>
              <a:lnSpc>
                <a:spcPct val="200000"/>
              </a:lnSpc>
            </a:pPr>
            <a:r>
              <a:rPr lang="en-US" dirty="0" smtClean="0">
                <a:latin typeface="Constantia" panose="02030602050306030303" pitchFamily="18" charset="0"/>
              </a:rPr>
              <a:t>For instance</a:t>
            </a:r>
            <a:r>
              <a:rPr lang="en-US" dirty="0" smtClean="0">
                <a:latin typeface="Constantia" panose="02030602050306030303" pitchFamily="18" charset="0"/>
              </a:rPr>
              <a:t>, a ratio of 0.90 to 1 indicates that the firm is writing less than one dollar worth of premium for every $1 surplus.</a:t>
            </a:r>
            <a:endParaRPr lang="en-US" dirty="0">
              <a:latin typeface="Constantia" panose="02030602050306030303" pitchFamily="18" charset="0"/>
            </a:endParaRPr>
          </a:p>
        </p:txBody>
      </p:sp>
      <p:sp>
        <p:nvSpPr>
          <p:cNvPr id="2" name="Title 1"/>
          <p:cNvSpPr>
            <a:spLocks noGrp="1"/>
          </p:cNvSpPr>
          <p:nvPr>
            <p:ph type="title"/>
          </p:nvPr>
        </p:nvSpPr>
        <p:spPr>
          <a:xfrm>
            <a:off x="467544" y="0"/>
            <a:ext cx="7977209" cy="1624406"/>
          </a:xfrm>
        </p:spPr>
        <p:txBody>
          <a:bodyPr/>
          <a:lstStyle/>
          <a:p>
            <a:r>
              <a:rPr lang="en-US" sz="4400" dirty="0"/>
              <a:t>Underwriting Ratios Cont…</a:t>
            </a:r>
            <a:endParaRPr lang="en-US" sz="4400" dirty="0"/>
          </a:p>
        </p:txBody>
      </p:sp>
    </p:spTree>
    <p:extLst>
      <p:ext uri="{BB962C8B-B14F-4D97-AF65-F5344CB8AC3E}">
        <p14:creationId xmlns:p14="http://schemas.microsoft.com/office/powerpoint/2010/main" val="32819156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 y="1916833"/>
            <a:ext cx="9144000" cy="4941168"/>
          </a:xfrm>
        </p:spPr>
        <p:txBody>
          <a:bodyPr>
            <a:normAutofit fontScale="85000" lnSpcReduction="10000"/>
          </a:bodyPr>
          <a:lstStyle/>
          <a:p>
            <a:pPr>
              <a:lnSpc>
                <a:spcPct val="200000"/>
              </a:lnSpc>
              <a:buFont typeface="Courier New" panose="02070309020205020404" pitchFamily="49" charset="0"/>
              <a:buChar char="o"/>
            </a:pPr>
            <a:r>
              <a:rPr lang="en-US" dirty="0" smtClean="0">
                <a:solidFill>
                  <a:schemeClr val="tx1"/>
                </a:solidFill>
              </a:rPr>
              <a:t>The return </a:t>
            </a:r>
            <a:r>
              <a:rPr lang="en-US" dirty="0">
                <a:solidFill>
                  <a:schemeClr val="tx1"/>
                </a:solidFill>
              </a:rPr>
              <a:t>on </a:t>
            </a:r>
            <a:r>
              <a:rPr lang="en-US" dirty="0" smtClean="0">
                <a:solidFill>
                  <a:schemeClr val="tx1"/>
                </a:solidFill>
              </a:rPr>
              <a:t>revenues shows the firm’s profits after all taxes and expenses are paid.</a:t>
            </a:r>
          </a:p>
          <a:p>
            <a:pPr>
              <a:lnSpc>
                <a:spcPct val="200000"/>
              </a:lnSpc>
              <a:buFont typeface="Courier New" panose="02070309020205020404" pitchFamily="49" charset="0"/>
              <a:buChar char="o"/>
            </a:pPr>
            <a:r>
              <a:rPr lang="en-US" dirty="0" smtClean="0">
                <a:solidFill>
                  <a:schemeClr val="tx1"/>
                </a:solidFill>
              </a:rPr>
              <a:t>The return on assets is calculated by dividing the net operating income with the mean average assets. It shows the profitability on the existing assets.</a:t>
            </a:r>
          </a:p>
          <a:p>
            <a:pPr>
              <a:lnSpc>
                <a:spcPct val="200000"/>
              </a:lnSpc>
              <a:buFont typeface="Courier New" panose="02070309020205020404" pitchFamily="49" charset="0"/>
              <a:buChar char="o"/>
            </a:pPr>
            <a:r>
              <a:rPr lang="en-US" dirty="0" smtClean="0">
                <a:solidFill>
                  <a:schemeClr val="tx1"/>
                </a:solidFill>
              </a:rPr>
              <a:t>The return on equity shows the net profits given to shareholders.</a:t>
            </a:r>
          </a:p>
          <a:p>
            <a:pPr>
              <a:lnSpc>
                <a:spcPct val="200000"/>
              </a:lnSpc>
              <a:buFont typeface="Courier New" panose="02070309020205020404" pitchFamily="49" charset="0"/>
              <a:buChar char="o"/>
            </a:pPr>
            <a:r>
              <a:rPr lang="en-US" dirty="0" smtClean="0">
                <a:solidFill>
                  <a:schemeClr val="tx1"/>
                </a:solidFill>
              </a:rPr>
              <a:t>It calculated by dividing net operating income with average common equity.</a:t>
            </a:r>
          </a:p>
          <a:p>
            <a:pPr>
              <a:buFont typeface="Courier New" panose="02070309020205020404" pitchFamily="49" charset="0"/>
              <a:buChar char="o"/>
            </a:pPr>
            <a:endParaRPr lang="en-US" dirty="0">
              <a:solidFill>
                <a:schemeClr val="tx1"/>
              </a:solidFill>
            </a:endParaRPr>
          </a:p>
        </p:txBody>
      </p:sp>
      <p:sp>
        <p:nvSpPr>
          <p:cNvPr id="3" name="Title 2"/>
          <p:cNvSpPr>
            <a:spLocks noGrp="1"/>
          </p:cNvSpPr>
          <p:nvPr>
            <p:ph type="title"/>
          </p:nvPr>
        </p:nvSpPr>
        <p:spPr>
          <a:xfrm>
            <a:off x="688490" y="570156"/>
            <a:ext cx="8455510" cy="1054250"/>
          </a:xfrm>
        </p:spPr>
        <p:txBody>
          <a:bodyPr/>
          <a:lstStyle/>
          <a:p>
            <a:r>
              <a:rPr lang="en-US" dirty="0" smtClean="0"/>
              <a:t>Profitability Ratios</a:t>
            </a:r>
            <a:endParaRPr lang="en-US" dirty="0"/>
          </a:p>
        </p:txBody>
      </p:sp>
    </p:spTree>
    <p:extLst>
      <p:ext uri="{BB962C8B-B14F-4D97-AF65-F5344CB8AC3E}">
        <p14:creationId xmlns:p14="http://schemas.microsoft.com/office/powerpoint/2010/main" val="2130389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988840"/>
            <a:ext cx="9144000" cy="4869159"/>
          </a:xfrm>
        </p:spPr>
        <p:txBody>
          <a:bodyPr>
            <a:normAutofit/>
          </a:bodyPr>
          <a:lstStyle/>
          <a:p>
            <a:pPr>
              <a:lnSpc>
                <a:spcPct val="150000"/>
              </a:lnSpc>
              <a:buFont typeface="Wingdings" panose="05000000000000000000" pitchFamily="2" charset="2"/>
              <a:buChar char="v"/>
            </a:pPr>
            <a:r>
              <a:rPr lang="en-US" dirty="0" smtClean="0">
                <a:solidFill>
                  <a:schemeClr val="tx1"/>
                </a:solidFill>
                <a:latin typeface="Constantia" panose="02030602050306030303" pitchFamily="18" charset="0"/>
              </a:rPr>
              <a:t>The underwriting ratios are crucial in showing the losses and underwriting expenses relate to the premiums paid by clients.</a:t>
            </a:r>
          </a:p>
          <a:p>
            <a:pPr>
              <a:lnSpc>
                <a:spcPct val="150000"/>
              </a:lnSpc>
              <a:buFont typeface="Wingdings" panose="05000000000000000000" pitchFamily="2" charset="2"/>
              <a:buChar char="v"/>
            </a:pPr>
            <a:r>
              <a:rPr lang="en-US" dirty="0" smtClean="0">
                <a:solidFill>
                  <a:schemeClr val="tx1"/>
                </a:solidFill>
                <a:latin typeface="Constantia" panose="02030602050306030303" pitchFamily="18" charset="0"/>
              </a:rPr>
              <a:t>When the losses that are settled and the expenses are lower than the premiums paid is an indication that the insurance firm is profitable.</a:t>
            </a:r>
          </a:p>
          <a:p>
            <a:pPr>
              <a:lnSpc>
                <a:spcPct val="150000"/>
              </a:lnSpc>
              <a:buFont typeface="Wingdings" panose="05000000000000000000" pitchFamily="2" charset="2"/>
              <a:buChar char="v"/>
            </a:pPr>
            <a:r>
              <a:rPr lang="en-US" dirty="0" smtClean="0">
                <a:solidFill>
                  <a:schemeClr val="tx1"/>
                </a:solidFill>
                <a:latin typeface="Constantia" panose="02030602050306030303" pitchFamily="18" charset="0"/>
              </a:rPr>
              <a:t>The profitability ratios are used to establish the palatability of insurance investment in terms of return on owner’s investment and the firm’s assets.</a:t>
            </a:r>
            <a:endParaRPr lang="en-US" dirty="0">
              <a:solidFill>
                <a:schemeClr val="tx1"/>
              </a:solidFill>
              <a:latin typeface="Constantia" panose="02030602050306030303" pitchFamily="18" charset="0"/>
            </a:endParaRPr>
          </a:p>
        </p:txBody>
      </p:sp>
      <p:sp>
        <p:nvSpPr>
          <p:cNvPr id="3" name="Title 2"/>
          <p:cNvSpPr>
            <a:spLocks noGrp="1"/>
          </p:cNvSpPr>
          <p:nvPr>
            <p:ph type="title"/>
          </p:nvPr>
        </p:nvSpPr>
        <p:spPr>
          <a:xfrm>
            <a:off x="699247" y="404664"/>
            <a:ext cx="7756263" cy="1270274"/>
          </a:xfrm>
        </p:spPr>
        <p:txBody>
          <a:bodyPr/>
          <a:lstStyle/>
          <a:p>
            <a:r>
              <a:rPr lang="en-US" sz="4400" dirty="0" smtClean="0"/>
              <a:t>Conclusion</a:t>
            </a:r>
            <a:endParaRPr lang="en-US" sz="4400" dirty="0"/>
          </a:p>
        </p:txBody>
      </p:sp>
    </p:spTree>
    <p:extLst>
      <p:ext uri="{BB962C8B-B14F-4D97-AF65-F5344CB8AC3E}">
        <p14:creationId xmlns:p14="http://schemas.microsoft.com/office/powerpoint/2010/main" val="12360274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988841"/>
            <a:ext cx="9143999" cy="4869160"/>
          </a:xfrm>
        </p:spPr>
        <p:txBody>
          <a:bodyPr>
            <a:normAutofit/>
          </a:bodyPr>
          <a:lstStyle/>
          <a:p>
            <a:pPr>
              <a:lnSpc>
                <a:spcPct val="150000"/>
              </a:lnSpc>
            </a:pPr>
            <a:r>
              <a:rPr lang="en-US" dirty="0" smtClean="0">
                <a:latin typeface="Constantia" panose="02030602050306030303" pitchFamily="18" charset="0"/>
              </a:rPr>
              <a:t>U.S. Business Reporter. (n.d.). Understanding </a:t>
            </a:r>
            <a:r>
              <a:rPr lang="en-US" dirty="0">
                <a:latin typeface="Constantia" panose="02030602050306030303" pitchFamily="18" charset="0"/>
              </a:rPr>
              <a:t>Insurance </a:t>
            </a:r>
            <a:r>
              <a:rPr lang="en-US" dirty="0" smtClean="0">
                <a:latin typeface="Constantia" panose="02030602050306030303" pitchFamily="18" charset="0"/>
              </a:rPr>
              <a:t>Ratios. </a:t>
            </a:r>
            <a:r>
              <a:rPr lang="en-US" dirty="0">
                <a:latin typeface="Constantia" panose="02030602050306030303" pitchFamily="18" charset="0"/>
              </a:rPr>
              <a:t>Retrieved from http://www.activemedia-guide.com/busedu_insure.htm</a:t>
            </a:r>
            <a:endParaRPr lang="en-US" dirty="0">
              <a:latin typeface="Constantia" panose="02030602050306030303" pitchFamily="18" charset="0"/>
            </a:endParaRPr>
          </a:p>
        </p:txBody>
      </p:sp>
      <p:sp>
        <p:nvSpPr>
          <p:cNvPr id="3" name="Title 2"/>
          <p:cNvSpPr>
            <a:spLocks noGrp="1"/>
          </p:cNvSpPr>
          <p:nvPr>
            <p:ph type="title"/>
          </p:nvPr>
        </p:nvSpPr>
        <p:spPr/>
        <p:txBody>
          <a:bodyPr/>
          <a:lstStyle/>
          <a:p>
            <a:r>
              <a:rPr lang="en-US" sz="4400" dirty="0" smtClean="0"/>
              <a:t>References</a:t>
            </a:r>
            <a:endParaRPr lang="en-US" sz="4400" dirty="0"/>
          </a:p>
        </p:txBody>
      </p:sp>
    </p:spTree>
    <p:extLst>
      <p:ext uri="{BB962C8B-B14F-4D97-AF65-F5344CB8AC3E}">
        <p14:creationId xmlns:p14="http://schemas.microsoft.com/office/powerpoint/2010/main" val="2294698148"/>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Hardcover">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424</TotalTime>
  <Words>799</Words>
  <Application>Microsoft Office PowerPoint</Application>
  <PresentationFormat>On-screen Show (4:3)</PresentationFormat>
  <Paragraphs>44</Paragraphs>
  <Slides>8</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Book Antiqua</vt:lpstr>
      <vt:lpstr>Calibri</vt:lpstr>
      <vt:lpstr>Constantia</vt:lpstr>
      <vt:lpstr>Courier New</vt:lpstr>
      <vt:lpstr>Wingdings</vt:lpstr>
      <vt:lpstr>Hardcover</vt:lpstr>
      <vt:lpstr>Financial Ratios Used by Insurers</vt:lpstr>
      <vt:lpstr>Ratios Used by Insurers</vt:lpstr>
      <vt:lpstr> Underwriting Ratios</vt:lpstr>
      <vt:lpstr>Underwriting Ratios Cont…</vt:lpstr>
      <vt:lpstr>Underwriting Ratios Cont…</vt:lpstr>
      <vt:lpstr>Profitability Ratios</vt:lpstr>
      <vt:lpstr>Conclusion</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Ethical vs. Legal in cyberspace</dc:title>
  <dc:creator>HP</dc:creator>
  <cp:lastModifiedBy>HP</cp:lastModifiedBy>
  <cp:revision>132</cp:revision>
  <dcterms:created xsi:type="dcterms:W3CDTF">2020-03-14T15:21:57Z</dcterms:created>
  <dcterms:modified xsi:type="dcterms:W3CDTF">2021-03-01T17:42:43Z</dcterms:modified>
</cp:coreProperties>
</file>